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7" r:id="rId1"/>
  </p:sldMasterIdLst>
  <p:sldIdLst>
    <p:sldId id="256" r:id="rId2"/>
    <p:sldId id="258" r:id="rId3"/>
    <p:sldId id="257" r:id="rId4"/>
    <p:sldId id="259" r:id="rId5"/>
    <p:sldId id="260" r:id="rId6"/>
    <p:sldId id="261" r:id="rId7"/>
    <p:sldId id="268" r:id="rId8"/>
    <p:sldId id="262" r:id="rId9"/>
    <p:sldId id="263" r:id="rId10"/>
    <p:sldId id="267" r:id="rId11"/>
    <p:sldId id="266" r:id="rId12"/>
    <p:sldId id="264" r:id="rId13"/>
    <p:sldId id="265"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7" autoAdjust="0"/>
    <p:restoredTop sz="94660"/>
  </p:normalViewPr>
  <p:slideViewPr>
    <p:cSldViewPr snapToGrid="0">
      <p:cViewPr varScale="1">
        <p:scale>
          <a:sx n="116" d="100"/>
          <a:sy n="116" d="100"/>
        </p:scale>
        <p:origin x="52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33B9803A-716D-4DE1-B8FE-AEC655810339}" type="datetimeFigureOut">
              <a:rPr lang="en-IN" smtClean="0"/>
              <a:t>25/04/23</a:t>
            </a:fld>
            <a:endParaRPr lang="en-IN"/>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IN"/>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C7865FF8-00B2-4DAE-BCE1-8409587D5EB2}" type="slidenum">
              <a:rPr lang="en-IN" smtClean="0"/>
              <a:t>‹#›</a:t>
            </a:fld>
            <a:endParaRPr lang="en-IN"/>
          </a:p>
        </p:txBody>
      </p:sp>
    </p:spTree>
    <p:extLst>
      <p:ext uri="{BB962C8B-B14F-4D97-AF65-F5344CB8AC3E}">
        <p14:creationId xmlns:p14="http://schemas.microsoft.com/office/powerpoint/2010/main" val="2728058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B9803A-716D-4DE1-B8FE-AEC655810339}" type="datetimeFigureOut">
              <a:rPr lang="en-IN" smtClean="0"/>
              <a:t>25/04/23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865FF8-00B2-4DAE-BCE1-8409587D5EB2}" type="slidenum">
              <a:rPr lang="en-IN" smtClean="0"/>
              <a:t>‹#›</a:t>
            </a:fld>
            <a:endParaRPr lang="en-IN"/>
          </a:p>
        </p:txBody>
      </p:sp>
    </p:spTree>
    <p:extLst>
      <p:ext uri="{BB962C8B-B14F-4D97-AF65-F5344CB8AC3E}">
        <p14:creationId xmlns:p14="http://schemas.microsoft.com/office/powerpoint/2010/main" val="39059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B9803A-716D-4DE1-B8FE-AEC655810339}" type="datetimeFigureOut">
              <a:rPr lang="en-IN" smtClean="0"/>
              <a:t>25/04/23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865FF8-00B2-4DAE-BCE1-8409587D5EB2}" type="slidenum">
              <a:rPr lang="en-IN" smtClean="0"/>
              <a:t>‹#›</a:t>
            </a:fld>
            <a:endParaRPr lang="en-IN"/>
          </a:p>
        </p:txBody>
      </p:sp>
    </p:spTree>
    <p:extLst>
      <p:ext uri="{BB962C8B-B14F-4D97-AF65-F5344CB8AC3E}">
        <p14:creationId xmlns:p14="http://schemas.microsoft.com/office/powerpoint/2010/main" val="2007824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B9803A-716D-4DE1-B8FE-AEC655810339}" type="datetimeFigureOut">
              <a:rPr lang="en-IN" smtClean="0"/>
              <a:t>25/04/23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865FF8-00B2-4DAE-BCE1-8409587D5EB2}" type="slidenum">
              <a:rPr lang="en-IN" smtClean="0"/>
              <a:t>‹#›</a:t>
            </a:fld>
            <a:endParaRPr lang="en-IN"/>
          </a:p>
        </p:txBody>
      </p:sp>
    </p:spTree>
    <p:extLst>
      <p:ext uri="{BB962C8B-B14F-4D97-AF65-F5344CB8AC3E}">
        <p14:creationId xmlns:p14="http://schemas.microsoft.com/office/powerpoint/2010/main" val="1332956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B9803A-716D-4DE1-B8FE-AEC655810339}" type="datetimeFigureOut">
              <a:rPr lang="en-IN" smtClean="0"/>
              <a:t>25/04/23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865FF8-00B2-4DAE-BCE1-8409587D5EB2}" type="slidenum">
              <a:rPr lang="en-IN" smtClean="0"/>
              <a:t>‹#›</a:t>
            </a:fld>
            <a:endParaRPr lang="en-IN"/>
          </a:p>
        </p:txBody>
      </p:sp>
    </p:spTree>
    <p:extLst>
      <p:ext uri="{BB962C8B-B14F-4D97-AF65-F5344CB8AC3E}">
        <p14:creationId xmlns:p14="http://schemas.microsoft.com/office/powerpoint/2010/main" val="4198506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B9803A-716D-4DE1-B8FE-AEC655810339}" type="datetimeFigureOut">
              <a:rPr lang="en-IN" smtClean="0"/>
              <a:t>25/04/23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7865FF8-00B2-4DAE-BCE1-8409587D5EB2}" type="slidenum">
              <a:rPr lang="en-IN" smtClean="0"/>
              <a:t>‹#›</a:t>
            </a:fld>
            <a:endParaRPr lang="en-IN"/>
          </a:p>
        </p:txBody>
      </p:sp>
    </p:spTree>
    <p:extLst>
      <p:ext uri="{BB962C8B-B14F-4D97-AF65-F5344CB8AC3E}">
        <p14:creationId xmlns:p14="http://schemas.microsoft.com/office/powerpoint/2010/main" val="2491808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B9803A-716D-4DE1-B8FE-AEC655810339}" type="datetimeFigureOut">
              <a:rPr lang="en-IN" smtClean="0"/>
              <a:t>25/04/23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7865FF8-00B2-4DAE-BCE1-8409587D5EB2}" type="slidenum">
              <a:rPr lang="en-IN" smtClean="0"/>
              <a:t>‹#›</a:t>
            </a:fld>
            <a:endParaRPr lang="en-IN"/>
          </a:p>
        </p:txBody>
      </p:sp>
    </p:spTree>
    <p:extLst>
      <p:ext uri="{BB962C8B-B14F-4D97-AF65-F5344CB8AC3E}">
        <p14:creationId xmlns:p14="http://schemas.microsoft.com/office/powerpoint/2010/main" val="2300182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3B9803A-716D-4DE1-B8FE-AEC655810339}" type="datetimeFigureOut">
              <a:rPr lang="en-IN" smtClean="0"/>
              <a:t>25/04/23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7865FF8-00B2-4DAE-BCE1-8409587D5EB2}" type="slidenum">
              <a:rPr lang="en-IN" smtClean="0"/>
              <a:t>‹#›</a:t>
            </a:fld>
            <a:endParaRPr lang="en-IN"/>
          </a:p>
        </p:txBody>
      </p:sp>
    </p:spTree>
    <p:extLst>
      <p:ext uri="{BB962C8B-B14F-4D97-AF65-F5344CB8AC3E}">
        <p14:creationId xmlns:p14="http://schemas.microsoft.com/office/powerpoint/2010/main" val="3698718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B9803A-716D-4DE1-B8FE-AEC655810339}" type="datetimeFigureOut">
              <a:rPr lang="en-IN" smtClean="0"/>
              <a:t>25/04/23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7865FF8-00B2-4DAE-BCE1-8409587D5EB2}" type="slidenum">
              <a:rPr lang="en-IN" smtClean="0"/>
              <a:t>‹#›</a:t>
            </a:fld>
            <a:endParaRPr lang="en-IN"/>
          </a:p>
        </p:txBody>
      </p:sp>
    </p:spTree>
    <p:extLst>
      <p:ext uri="{BB962C8B-B14F-4D97-AF65-F5344CB8AC3E}">
        <p14:creationId xmlns:p14="http://schemas.microsoft.com/office/powerpoint/2010/main" val="29972233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33B9803A-716D-4DE1-B8FE-AEC655810339}" type="datetimeFigureOut">
              <a:rPr lang="en-IN" smtClean="0"/>
              <a:t>25/04/23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C7865FF8-00B2-4DAE-BCE1-8409587D5EB2}" type="slidenum">
              <a:rPr lang="en-IN" smtClean="0"/>
              <a:t>‹#›</a:t>
            </a:fld>
            <a:endParaRPr lang="en-IN"/>
          </a:p>
        </p:txBody>
      </p:sp>
    </p:spTree>
    <p:extLst>
      <p:ext uri="{BB962C8B-B14F-4D97-AF65-F5344CB8AC3E}">
        <p14:creationId xmlns:p14="http://schemas.microsoft.com/office/powerpoint/2010/main" val="3870416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33B9803A-716D-4DE1-B8FE-AEC655810339}" type="datetimeFigureOut">
              <a:rPr lang="en-IN" smtClean="0"/>
              <a:t>25/04/23</a:t>
            </a:fld>
            <a:endParaRPr lang="en-IN"/>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IN"/>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C7865FF8-00B2-4DAE-BCE1-8409587D5EB2}" type="slidenum">
              <a:rPr lang="en-IN" smtClean="0"/>
              <a:t>‹#›</a:t>
            </a:fld>
            <a:endParaRPr lang="en-IN"/>
          </a:p>
        </p:txBody>
      </p:sp>
    </p:spTree>
    <p:extLst>
      <p:ext uri="{BB962C8B-B14F-4D97-AF65-F5344CB8AC3E}">
        <p14:creationId xmlns:p14="http://schemas.microsoft.com/office/powerpoint/2010/main" val="171119826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33B9803A-716D-4DE1-B8FE-AEC655810339}" type="datetimeFigureOut">
              <a:rPr lang="en-IN" smtClean="0"/>
              <a:t>25/04/23</a:t>
            </a:fld>
            <a:endParaRPr lang="en-IN"/>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IN"/>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C7865FF8-00B2-4DAE-BCE1-8409587D5EB2}" type="slidenum">
              <a:rPr lang="en-IN" smtClean="0"/>
              <a:t>‹#›</a:t>
            </a:fld>
            <a:endParaRPr lang="en-IN"/>
          </a:p>
        </p:txBody>
      </p:sp>
    </p:spTree>
    <p:extLst>
      <p:ext uri="{BB962C8B-B14F-4D97-AF65-F5344CB8AC3E}">
        <p14:creationId xmlns:p14="http://schemas.microsoft.com/office/powerpoint/2010/main" val="749032472"/>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Video 18" descr="Green Lock In A 3D Electronic System">
            <a:extLst>
              <a:ext uri="{FF2B5EF4-FFF2-40B4-BE49-F238E27FC236}">
                <a16:creationId xmlns:a16="http://schemas.microsoft.com/office/drawing/2014/main" id="{40FB72ED-B69D-9084-455B-AAEEABF8B66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4" name="Rectangle 1">
            <a:extLst>
              <a:ext uri="{FF2B5EF4-FFF2-40B4-BE49-F238E27FC236}">
                <a16:creationId xmlns:a16="http://schemas.microsoft.com/office/drawing/2014/main" id="{2CABC6CE-A803-DCD6-C0F6-2925DB4D3DB3}"/>
              </a:ext>
            </a:extLst>
          </p:cNvPr>
          <p:cNvSpPr>
            <a:spLocks noGrp="1" noChangeArrowheads="1"/>
          </p:cNvSpPr>
          <p:nvPr>
            <p:ph type="ctrTitle"/>
          </p:nvPr>
        </p:nvSpPr>
        <p:spPr bwMode="auto">
          <a:xfrm>
            <a:off x="792480" y="257438"/>
            <a:ext cx="10058400" cy="1692726"/>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spcBef>
                <a:spcPct val="0"/>
              </a:spcBef>
              <a:spcAft>
                <a:spcPct val="0"/>
              </a:spcAft>
              <a:buClrTx/>
              <a:buSzTx/>
              <a:buFontTx/>
              <a:buNone/>
              <a:tabLst/>
            </a:pPr>
            <a:r>
              <a:rPr kumimoji="0" lang="en-US" altLang="en-US" sz="5200" b="1" i="0" u="none" strike="noStrike" cap="none" normalizeH="0" baseline="0">
                <a:ln>
                  <a:noFill/>
                </a:ln>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AUTHENTICATION USING FACIAL RECOGNITION</a:t>
            </a:r>
            <a:endParaRPr kumimoji="0" lang="en-US" altLang="en-US" sz="5200" b="1" i="0" u="none" strike="noStrike" cap="none" normalizeH="0" baseline="0" dirty="0">
              <a:ln>
                <a:noFill/>
              </a:ln>
              <a:solidFill>
                <a:srgbClr val="FFFFFF"/>
              </a:solidFill>
              <a:effectLst/>
              <a:latin typeface="Arial" panose="020B0604020202020204" pitchFamily="34" charset="0"/>
            </a:endParaRPr>
          </a:p>
        </p:txBody>
      </p:sp>
    </p:spTree>
    <p:extLst>
      <p:ext uri="{BB962C8B-B14F-4D97-AF65-F5344CB8AC3E}">
        <p14:creationId xmlns:p14="http://schemas.microsoft.com/office/powerpoint/2010/main" val="85988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9"/>
                                        </p:tgtEl>
                                      </p:cBhvr>
                                    </p:cmd>
                                  </p:childTnLst>
                                </p:cTn>
                              </p:par>
                            </p:childTnLst>
                          </p:cTn>
                        </p:par>
                      </p:childTnLst>
                    </p:cTn>
                  </p:par>
                </p:childTnLst>
              </p:cTn>
              <p:nextCondLst>
                <p:cond evt="onClick" delay="0">
                  <p:tgtEl>
                    <p:spTgt spid="19"/>
                  </p:tgtEl>
                </p:cond>
              </p:nextCondLst>
            </p:seq>
            <p:video>
              <p:cMediaNode mute="1">
                <p:cTn id="12" repeatCount="indefinite" fill="hold" display="0">
                  <p:stCondLst>
                    <p:cond delay="indefinite"/>
                  </p:stCondLst>
                </p:cTn>
                <p:tgtEl>
                  <p:spTgt spid="19"/>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BCE38-B7A5-876B-0BFC-5AFFE1299DE7}"/>
              </a:ext>
            </a:extLst>
          </p:cNvPr>
          <p:cNvSpPr>
            <a:spLocks noGrp="1"/>
          </p:cNvSpPr>
          <p:nvPr>
            <p:ph type="title"/>
          </p:nvPr>
        </p:nvSpPr>
        <p:spPr/>
        <p:txBody>
          <a:bodyPr/>
          <a:lstStyle/>
          <a:p>
            <a:r>
              <a:rPr lang="en-IN" dirty="0"/>
              <a:t>GRAPHICAL USER INTERFACE(GUI)</a:t>
            </a:r>
          </a:p>
        </p:txBody>
      </p:sp>
      <p:sp>
        <p:nvSpPr>
          <p:cNvPr id="3" name="Content Placeholder 2">
            <a:extLst>
              <a:ext uri="{FF2B5EF4-FFF2-40B4-BE49-F238E27FC236}">
                <a16:creationId xmlns:a16="http://schemas.microsoft.com/office/drawing/2014/main" id="{D774E8A3-D056-019C-083D-F354684FF350}"/>
              </a:ext>
            </a:extLst>
          </p:cNvPr>
          <p:cNvSpPr>
            <a:spLocks noGrp="1"/>
          </p:cNvSpPr>
          <p:nvPr>
            <p:ph idx="1"/>
          </p:nvPr>
        </p:nvSpPr>
        <p:spPr>
          <a:xfrm>
            <a:off x="676656" y="2011680"/>
            <a:ext cx="11056308" cy="3766185"/>
          </a:xfrm>
        </p:spPr>
        <p:txBody>
          <a:bodyPr/>
          <a:lstStyle/>
          <a:p>
            <a:pPr>
              <a:buFont typeface="Wingdings" pitchFamily="2" charset="2"/>
              <a:buChar char="§"/>
            </a:pPr>
            <a:r>
              <a:rPr lang="en-US" dirty="0"/>
              <a:t> A graphical user interface (GUI) was created to live-detect users' faces and mark        attendance.</a:t>
            </a:r>
          </a:p>
          <a:p>
            <a:pPr>
              <a:buFont typeface="Wingdings" pitchFamily="2" charset="2"/>
              <a:buChar char="§"/>
            </a:pPr>
            <a:r>
              <a:rPr lang="en-US" dirty="0"/>
              <a:t> The GUI is designed to work with data that already exists in the dataset.</a:t>
            </a:r>
          </a:p>
          <a:p>
            <a:pPr>
              <a:buFont typeface="Wingdings" pitchFamily="2" charset="2"/>
              <a:buChar char="§"/>
            </a:pPr>
            <a:r>
              <a:rPr lang="en-US" dirty="0"/>
              <a:t> However, the model does not incorporate a database to track user attendance.</a:t>
            </a:r>
          </a:p>
          <a:p>
            <a:pPr>
              <a:buFont typeface="Wingdings" pitchFamily="2" charset="2"/>
              <a:buChar char="§"/>
            </a:pPr>
            <a:r>
              <a:rPr lang="en-US" dirty="0"/>
              <a:t> The GUI is user-friendly and easy to navigate.</a:t>
            </a:r>
          </a:p>
          <a:p>
            <a:pPr>
              <a:buFont typeface="Wingdings" pitchFamily="2" charset="2"/>
              <a:buChar char="§"/>
            </a:pPr>
            <a:r>
              <a:rPr lang="en-US" dirty="0"/>
              <a:t> The goal was to create a functional and efficient system for attendance tracking through facial recognition.</a:t>
            </a:r>
          </a:p>
          <a:p>
            <a:endParaRPr lang="en-IN" dirty="0">
              <a:solidFill>
                <a:schemeClr val="tx1"/>
              </a:solidFill>
            </a:endParaRPr>
          </a:p>
        </p:txBody>
      </p:sp>
    </p:spTree>
    <p:extLst>
      <p:ext uri="{BB962C8B-B14F-4D97-AF65-F5344CB8AC3E}">
        <p14:creationId xmlns:p14="http://schemas.microsoft.com/office/powerpoint/2010/main" val="1781160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6EA1A26-163F-4F15-91F4-F2C51AC9C1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1ECFB4-DA98-CCA7-AE0F-7D81D0E09F08}"/>
              </a:ext>
            </a:extLst>
          </p:cNvPr>
          <p:cNvSpPr>
            <a:spLocks noGrp="1"/>
          </p:cNvSpPr>
          <p:nvPr>
            <p:ph type="title"/>
          </p:nvPr>
        </p:nvSpPr>
        <p:spPr>
          <a:xfrm>
            <a:off x="8156433" y="629819"/>
            <a:ext cx="3401568" cy="855378"/>
          </a:xfrm>
        </p:spPr>
        <p:txBody>
          <a:bodyPr anchor="b">
            <a:normAutofit/>
          </a:bodyPr>
          <a:lstStyle/>
          <a:p>
            <a:r>
              <a:rPr lang="en-US" sz="4000" dirty="0">
                <a:solidFill>
                  <a:srgbClr val="FFFFFF"/>
                </a:solidFill>
              </a:rPr>
              <a:t>RESULTS</a:t>
            </a:r>
            <a:endParaRPr lang="en-IN" sz="4000" dirty="0">
              <a:solidFill>
                <a:srgbClr val="FFFFFF"/>
              </a:solidFill>
            </a:endParaRPr>
          </a:p>
        </p:txBody>
      </p:sp>
      <p:pic>
        <p:nvPicPr>
          <p:cNvPr id="4" name="Picture 3">
            <a:extLst>
              <a:ext uri="{FF2B5EF4-FFF2-40B4-BE49-F238E27FC236}">
                <a16:creationId xmlns:a16="http://schemas.microsoft.com/office/drawing/2014/main" id="{1D70740F-7625-F702-A1CA-1FE911648096}"/>
              </a:ext>
            </a:extLst>
          </p:cNvPr>
          <p:cNvPicPr>
            <a:picLocks noChangeAspect="1"/>
          </p:cNvPicPr>
          <p:nvPr/>
        </p:nvPicPr>
        <p:blipFill rotWithShape="1">
          <a:blip r:embed="rId2"/>
          <a:srcRect l="25003" r="-1" b="-1"/>
          <a:stretch/>
        </p:blipFill>
        <p:spPr>
          <a:xfrm>
            <a:off x="633999" y="640080"/>
            <a:ext cx="6278529" cy="5588101"/>
          </a:xfrm>
          <a:prstGeom prst="rect">
            <a:avLst/>
          </a:prstGeom>
        </p:spPr>
      </p:pic>
      <p:sp>
        <p:nvSpPr>
          <p:cNvPr id="3" name="Content Placeholder 2">
            <a:extLst>
              <a:ext uri="{FF2B5EF4-FFF2-40B4-BE49-F238E27FC236}">
                <a16:creationId xmlns:a16="http://schemas.microsoft.com/office/drawing/2014/main" id="{CDF02A3D-2EC8-D219-90FA-DB6E39C7A8B4}"/>
              </a:ext>
            </a:extLst>
          </p:cNvPr>
          <p:cNvSpPr>
            <a:spLocks noGrp="1"/>
          </p:cNvSpPr>
          <p:nvPr>
            <p:ph idx="1"/>
          </p:nvPr>
        </p:nvSpPr>
        <p:spPr>
          <a:xfrm>
            <a:off x="8173212" y="1663547"/>
            <a:ext cx="3401568" cy="4564634"/>
          </a:xfrm>
        </p:spPr>
        <p:txBody>
          <a:bodyPr>
            <a:normAutofit lnSpcReduction="10000"/>
          </a:bodyPr>
          <a:lstStyle/>
          <a:p>
            <a:pPr>
              <a:buFont typeface="Arial" panose="020B0604020202020204" pitchFamily="34" charset="0"/>
              <a:buChar char="•"/>
            </a:pPr>
            <a:r>
              <a:rPr lang="en-US" sz="1500" b="0" i="0" dirty="0">
                <a:effectLst/>
                <a:latin typeface="Söhne"/>
              </a:rPr>
              <a:t>Successfully developed a biometric facial recognition system using the Haar-cascade algorithm and custom dataset training.</a:t>
            </a:r>
          </a:p>
          <a:p>
            <a:pPr>
              <a:buFont typeface="Arial" panose="020B0604020202020204" pitchFamily="34" charset="0"/>
              <a:buChar char="•"/>
            </a:pPr>
            <a:r>
              <a:rPr lang="en-US" sz="1500" b="0" i="0" dirty="0">
                <a:effectLst/>
                <a:latin typeface="Söhne"/>
              </a:rPr>
              <a:t>Achieved an accuracy rate of around 60-70% for facial recognition.</a:t>
            </a:r>
          </a:p>
          <a:p>
            <a:pPr>
              <a:buFont typeface="Arial" panose="020B0604020202020204" pitchFamily="34" charset="0"/>
              <a:buChar char="•"/>
            </a:pPr>
            <a:r>
              <a:rPr lang="en-US" sz="1500" b="0" i="0" dirty="0">
                <a:effectLst/>
                <a:latin typeface="Söhne"/>
              </a:rPr>
              <a:t>Identified limitations in the form of a limited number of images for each user and the need for a more powerful system and a standardized image background.</a:t>
            </a:r>
          </a:p>
          <a:p>
            <a:pPr>
              <a:buFont typeface="Arial" panose="020B0604020202020204" pitchFamily="34" charset="0"/>
              <a:buChar char="•"/>
            </a:pPr>
            <a:r>
              <a:rPr lang="en-US" sz="1500" b="0" i="0" dirty="0">
                <a:effectLst/>
                <a:latin typeface="Söhne"/>
              </a:rPr>
              <a:t>Opportunities for future improvements include increasing the number of images for each user, developing a more optimized model, and using a standardized image background.</a:t>
            </a:r>
          </a:p>
          <a:p>
            <a:pPr>
              <a:buFont typeface="Arial" panose="020B0604020202020204" pitchFamily="34" charset="0"/>
              <a:buChar char="•"/>
            </a:pPr>
            <a:r>
              <a:rPr lang="en-US" sz="1500" b="0" i="0" dirty="0">
                <a:effectLst/>
                <a:latin typeface="Söhne"/>
              </a:rPr>
              <a:t>The biometric facial recognition system has the potential to be a valuable tool in various applications, from security and surveillance to attendance tracking and access control.</a:t>
            </a:r>
          </a:p>
          <a:p>
            <a:endParaRPr lang="en-IN" sz="1100" dirty="0"/>
          </a:p>
        </p:txBody>
      </p:sp>
    </p:spTree>
    <p:extLst>
      <p:ext uri="{BB962C8B-B14F-4D97-AF65-F5344CB8AC3E}">
        <p14:creationId xmlns:p14="http://schemas.microsoft.com/office/powerpoint/2010/main" val="767722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8E2BC-FA70-7EA6-212B-37CF4BB74937}"/>
              </a:ext>
            </a:extLst>
          </p:cNvPr>
          <p:cNvSpPr>
            <a:spLocks noGrp="1"/>
          </p:cNvSpPr>
          <p:nvPr>
            <p:ph type="title"/>
          </p:nvPr>
        </p:nvSpPr>
        <p:spPr>
          <a:xfrm>
            <a:off x="4683125" y="499533"/>
            <a:ext cx="6562726" cy="1658198"/>
          </a:xfrm>
        </p:spPr>
        <p:txBody>
          <a:bodyPr>
            <a:normAutofit/>
          </a:bodyPr>
          <a:lstStyle/>
          <a:p>
            <a:r>
              <a:rPr lang="en-US">
                <a:solidFill>
                  <a:srgbClr val="817056"/>
                </a:solidFill>
              </a:rPr>
              <a:t>CONCLUSION</a:t>
            </a:r>
            <a:endParaRPr lang="en-IN">
              <a:solidFill>
                <a:srgbClr val="817056"/>
              </a:solidFill>
            </a:endParaRPr>
          </a:p>
        </p:txBody>
      </p:sp>
      <p:pic>
        <p:nvPicPr>
          <p:cNvPr id="5" name="Picture 4" descr="A robot with human face">
            <a:extLst>
              <a:ext uri="{FF2B5EF4-FFF2-40B4-BE49-F238E27FC236}">
                <a16:creationId xmlns:a16="http://schemas.microsoft.com/office/drawing/2014/main" id="{9EC5B1FF-7168-6A2B-2982-CD41F2032E80}"/>
              </a:ext>
            </a:extLst>
          </p:cNvPr>
          <p:cNvPicPr>
            <a:picLocks noChangeAspect="1"/>
          </p:cNvPicPr>
          <p:nvPr/>
        </p:nvPicPr>
        <p:blipFill rotWithShape="1">
          <a:blip r:embed="rId2"/>
          <a:srcRect l="27122" r="33228" b="-2"/>
          <a:stretch/>
        </p:blipFill>
        <p:spPr>
          <a:xfrm>
            <a:off x="20" y="-6418"/>
            <a:ext cx="4077443" cy="6864418"/>
          </a:xfrm>
          <a:prstGeom prst="rect">
            <a:avLst/>
          </a:prstGeom>
        </p:spPr>
      </p:pic>
      <p:sp>
        <p:nvSpPr>
          <p:cNvPr id="3" name="Content Placeholder 2">
            <a:extLst>
              <a:ext uri="{FF2B5EF4-FFF2-40B4-BE49-F238E27FC236}">
                <a16:creationId xmlns:a16="http://schemas.microsoft.com/office/drawing/2014/main" id="{1EA516B1-2F2C-D5AC-BEA6-C394CECD3675}"/>
              </a:ext>
            </a:extLst>
          </p:cNvPr>
          <p:cNvSpPr>
            <a:spLocks noGrp="1"/>
          </p:cNvSpPr>
          <p:nvPr>
            <p:ph idx="1"/>
          </p:nvPr>
        </p:nvSpPr>
        <p:spPr>
          <a:xfrm>
            <a:off x="4702557" y="2011680"/>
            <a:ext cx="6428994" cy="3766185"/>
          </a:xfrm>
        </p:spPr>
        <p:txBody>
          <a:bodyPr>
            <a:normAutofit/>
          </a:bodyPr>
          <a:lstStyle/>
          <a:p>
            <a:pPr>
              <a:buFont typeface="Wingdings" pitchFamily="2" charset="2"/>
              <a:buChar char="§"/>
            </a:pPr>
            <a:r>
              <a:rPr lang="en-US" sz="1600" dirty="0"/>
              <a:t> Our team has developed a biometric facial recognition system that accurately identifies individuals based on their facial features.</a:t>
            </a:r>
          </a:p>
          <a:p>
            <a:pPr>
              <a:buFont typeface="Wingdings" pitchFamily="2" charset="2"/>
              <a:buChar char="§"/>
            </a:pPr>
            <a:r>
              <a:rPr lang="en-US" sz="1600" dirty="0"/>
              <a:t> Various techniques, such as the Haar-cascade algorithm and custom dataset training, have been successfully implemented to achieve high accuracy.</a:t>
            </a:r>
          </a:p>
          <a:p>
            <a:pPr>
              <a:buFont typeface="Wingdings" pitchFamily="2" charset="2"/>
              <a:buChar char="§"/>
            </a:pPr>
            <a:r>
              <a:rPr lang="en-US" sz="1600" dirty="0"/>
              <a:t> Limitations of the system include the need for more images for each user and a more powerful system.</a:t>
            </a:r>
          </a:p>
          <a:p>
            <a:pPr>
              <a:buFont typeface="Wingdings" pitchFamily="2" charset="2"/>
              <a:buChar char="§"/>
            </a:pPr>
            <a:r>
              <a:rPr lang="en-US" sz="1600" dirty="0"/>
              <a:t> Despite these challenges, we remain committed to refining the system for even higher levels of accuracy and reliability.</a:t>
            </a:r>
          </a:p>
          <a:p>
            <a:pPr>
              <a:buFont typeface="Wingdings" pitchFamily="2" charset="2"/>
              <a:buChar char="§"/>
            </a:pPr>
            <a:r>
              <a:rPr lang="en-US" sz="1600" dirty="0"/>
              <a:t> The biometric facial recognition system has the potential to be a valuable tool in various applications, and we are excited about the possibilities for future developments in this field.</a:t>
            </a:r>
          </a:p>
          <a:p>
            <a:r>
              <a:rPr lang="en-US" sz="2000" b="0" i="0" dirty="0">
                <a:effectLst/>
                <a:latin typeface="Söhne"/>
              </a:rPr>
              <a:t>.</a:t>
            </a:r>
            <a:endParaRPr lang="en-IN" sz="2000" dirty="0"/>
          </a:p>
        </p:txBody>
      </p:sp>
    </p:spTree>
    <p:extLst>
      <p:ext uri="{BB962C8B-B14F-4D97-AF65-F5344CB8AC3E}">
        <p14:creationId xmlns:p14="http://schemas.microsoft.com/office/powerpoint/2010/main" val="3133483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976C13-68E6-4E25-B13E-FC3A2D3F66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9" name="Rectangle 8">
            <a:extLst>
              <a:ext uri="{FF2B5EF4-FFF2-40B4-BE49-F238E27FC236}">
                <a16:creationId xmlns:a16="http://schemas.microsoft.com/office/drawing/2014/main" id="{1E24A02E-5FD2-428E-A1E4-FDF96B0B6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808B93E-0C39-407B-943D-71F2BAFB4C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56C941-F690-C6FD-70F0-2537C4A1418F}"/>
              </a:ext>
            </a:extLst>
          </p:cNvPr>
          <p:cNvSpPr>
            <a:spLocks noGrp="1"/>
          </p:cNvSpPr>
          <p:nvPr>
            <p:ph type="title"/>
          </p:nvPr>
        </p:nvSpPr>
        <p:spPr>
          <a:xfrm>
            <a:off x="603503" y="770466"/>
            <a:ext cx="9292209" cy="4123267"/>
          </a:xfrm>
        </p:spPr>
        <p:txBody>
          <a:bodyPr vert="horz" lIns="91440" tIns="45720" rIns="91440" bIns="45720" rtlCol="0" anchor="b">
            <a:normAutofit/>
          </a:bodyPr>
          <a:lstStyle/>
          <a:p>
            <a:pPr>
              <a:lnSpc>
                <a:spcPct val="80000"/>
              </a:lnSpc>
            </a:pPr>
            <a:r>
              <a:rPr lang="en-US" sz="9600">
                <a:solidFill>
                  <a:schemeClr val="accent1">
                    <a:lumMod val="75000"/>
                  </a:schemeClr>
                </a:solidFill>
              </a:rPr>
              <a:t>Thank you </a:t>
            </a:r>
          </a:p>
        </p:txBody>
      </p:sp>
      <p:sp>
        <p:nvSpPr>
          <p:cNvPr id="13" name="Rectangle 12">
            <a:extLst>
              <a:ext uri="{FF2B5EF4-FFF2-40B4-BE49-F238E27FC236}">
                <a16:creationId xmlns:a16="http://schemas.microsoft.com/office/drawing/2014/main" id="{7C7E1896-2992-48D4-85AC-95AB8AB14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15466"/>
            <a:ext cx="12192000" cy="164253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2286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BF742-52F3-B2AC-AC03-4C43472580E2}"/>
              </a:ext>
            </a:extLst>
          </p:cNvPr>
          <p:cNvSpPr>
            <a:spLocks noGrp="1"/>
          </p:cNvSpPr>
          <p:nvPr>
            <p:ph type="title"/>
          </p:nvPr>
        </p:nvSpPr>
        <p:spPr>
          <a:xfrm>
            <a:off x="4683125" y="499533"/>
            <a:ext cx="6562726" cy="1658198"/>
          </a:xfrm>
        </p:spPr>
        <p:txBody>
          <a:bodyPr>
            <a:normAutofit/>
          </a:bodyPr>
          <a:lstStyle/>
          <a:p>
            <a:r>
              <a:rPr lang="en-US" b="1">
                <a:solidFill>
                  <a:srgbClr val="504269"/>
                </a:solidFill>
              </a:rPr>
              <a:t>ABSTRACT</a:t>
            </a:r>
            <a:endParaRPr lang="en-IN" b="1">
              <a:solidFill>
                <a:srgbClr val="504269"/>
              </a:solidFill>
            </a:endParaRPr>
          </a:p>
        </p:txBody>
      </p:sp>
      <p:pic>
        <p:nvPicPr>
          <p:cNvPr id="5" name="Picture 4" descr="CPU with binary numbers and blueprint">
            <a:extLst>
              <a:ext uri="{FF2B5EF4-FFF2-40B4-BE49-F238E27FC236}">
                <a16:creationId xmlns:a16="http://schemas.microsoft.com/office/drawing/2014/main" id="{CAC73345-4C78-A087-9E72-82E7E57C32A2}"/>
              </a:ext>
            </a:extLst>
          </p:cNvPr>
          <p:cNvPicPr>
            <a:picLocks noChangeAspect="1"/>
          </p:cNvPicPr>
          <p:nvPr/>
        </p:nvPicPr>
        <p:blipFill rotWithShape="1">
          <a:blip r:embed="rId2"/>
          <a:srcRect l="36244" r="30345" b="2"/>
          <a:stretch/>
        </p:blipFill>
        <p:spPr>
          <a:xfrm>
            <a:off x="20" y="-6418"/>
            <a:ext cx="4077443" cy="6864418"/>
          </a:xfrm>
          <a:prstGeom prst="rect">
            <a:avLst/>
          </a:prstGeom>
        </p:spPr>
      </p:pic>
      <p:sp>
        <p:nvSpPr>
          <p:cNvPr id="3" name="Content Placeholder 2">
            <a:extLst>
              <a:ext uri="{FF2B5EF4-FFF2-40B4-BE49-F238E27FC236}">
                <a16:creationId xmlns:a16="http://schemas.microsoft.com/office/drawing/2014/main" id="{5671356E-A402-DA47-6281-A0A8C4449334}"/>
              </a:ext>
            </a:extLst>
          </p:cNvPr>
          <p:cNvSpPr>
            <a:spLocks noGrp="1"/>
          </p:cNvSpPr>
          <p:nvPr>
            <p:ph idx="1"/>
          </p:nvPr>
        </p:nvSpPr>
        <p:spPr>
          <a:xfrm>
            <a:off x="4702557" y="2011680"/>
            <a:ext cx="6428994" cy="3766185"/>
          </a:xfrm>
        </p:spPr>
        <p:txBody>
          <a:bodyPr>
            <a:normAutofit/>
          </a:bodyPr>
          <a:lstStyle/>
          <a:p>
            <a:pPr marL="0" indent="0" algn="just">
              <a:buNone/>
            </a:pPr>
            <a:r>
              <a:rPr lang="en-US" sz="1600" b="0" i="0" dirty="0">
                <a:solidFill>
                  <a:schemeClr val="tx1"/>
                </a:solidFill>
                <a:effectLst/>
                <a:latin typeface="Söhne"/>
              </a:rPr>
              <a:t>Object Detection, powered by computer vision and deep learning techniques such as CNNs, has become increasingly significant in various industries, including security, automobile, and healthcare. CNNs play a vital role in simplifying the process of segmentation and Object Detection, making it easier than ever before to develop Object Detection applications. This report will focus on CNN's workflow architecture, explain how it works, and discuss its various industrial use cases. It will also cover the history of Object Detection, current applications, and conclude with the advantages, disadvantages, and future improvements that can be made to the model.</a:t>
            </a:r>
            <a:endParaRPr lang="en-IN" sz="1600" dirty="0">
              <a:solidFill>
                <a:schemeClr val="tx1"/>
              </a:solidFill>
            </a:endParaRPr>
          </a:p>
        </p:txBody>
      </p:sp>
    </p:spTree>
    <p:extLst>
      <p:ext uri="{BB962C8B-B14F-4D97-AF65-F5344CB8AC3E}">
        <p14:creationId xmlns:p14="http://schemas.microsoft.com/office/powerpoint/2010/main" val="534588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81AAA-20B2-60DD-B606-522D671A6E69}"/>
              </a:ext>
            </a:extLst>
          </p:cNvPr>
          <p:cNvSpPr>
            <a:spLocks noGrp="1"/>
          </p:cNvSpPr>
          <p:nvPr>
            <p:ph type="title"/>
          </p:nvPr>
        </p:nvSpPr>
        <p:spPr>
          <a:xfrm>
            <a:off x="4683125" y="499533"/>
            <a:ext cx="6562726" cy="1658198"/>
          </a:xfrm>
        </p:spPr>
        <p:txBody>
          <a:bodyPr>
            <a:normAutofit/>
          </a:bodyPr>
          <a:lstStyle/>
          <a:p>
            <a:r>
              <a:rPr lang="en-US" b="1">
                <a:solidFill>
                  <a:srgbClr val="3B4751"/>
                </a:solidFill>
              </a:rPr>
              <a:t>INTRODUCTION</a:t>
            </a:r>
            <a:endParaRPr lang="en-IN" b="1">
              <a:solidFill>
                <a:srgbClr val="3B4751"/>
              </a:solidFill>
            </a:endParaRPr>
          </a:p>
        </p:txBody>
      </p:sp>
      <p:pic>
        <p:nvPicPr>
          <p:cNvPr id="5" name="Picture 4" descr="Abstract background of data">
            <a:extLst>
              <a:ext uri="{FF2B5EF4-FFF2-40B4-BE49-F238E27FC236}">
                <a16:creationId xmlns:a16="http://schemas.microsoft.com/office/drawing/2014/main" id="{AC893DA7-AD57-3DAC-0C0D-C530AAFF36C9}"/>
              </a:ext>
            </a:extLst>
          </p:cNvPr>
          <p:cNvPicPr>
            <a:picLocks noChangeAspect="1"/>
          </p:cNvPicPr>
          <p:nvPr/>
        </p:nvPicPr>
        <p:blipFill rotWithShape="1">
          <a:blip r:embed="rId2"/>
          <a:srcRect l="29159" r="37429" b="2"/>
          <a:stretch/>
        </p:blipFill>
        <p:spPr>
          <a:xfrm>
            <a:off x="20" y="-6418"/>
            <a:ext cx="4077443" cy="6864418"/>
          </a:xfrm>
          <a:prstGeom prst="rect">
            <a:avLst/>
          </a:prstGeom>
        </p:spPr>
      </p:pic>
      <p:sp>
        <p:nvSpPr>
          <p:cNvPr id="3" name="Content Placeholder 2">
            <a:extLst>
              <a:ext uri="{FF2B5EF4-FFF2-40B4-BE49-F238E27FC236}">
                <a16:creationId xmlns:a16="http://schemas.microsoft.com/office/drawing/2014/main" id="{3302872F-C9B5-7707-A948-BA73C91C6648}"/>
              </a:ext>
            </a:extLst>
          </p:cNvPr>
          <p:cNvSpPr>
            <a:spLocks noGrp="1"/>
          </p:cNvSpPr>
          <p:nvPr>
            <p:ph idx="1"/>
          </p:nvPr>
        </p:nvSpPr>
        <p:spPr>
          <a:xfrm>
            <a:off x="4702557" y="2011680"/>
            <a:ext cx="6428994" cy="3766185"/>
          </a:xfrm>
        </p:spPr>
        <p:txBody>
          <a:bodyPr>
            <a:normAutofit/>
          </a:bodyPr>
          <a:lstStyle/>
          <a:p>
            <a:pPr>
              <a:buFont typeface="Wingdings" pitchFamily="2" charset="2"/>
              <a:buChar char="§"/>
            </a:pPr>
            <a:r>
              <a:rPr lang="en-US" sz="1600" dirty="0"/>
              <a:t> Machine learning techniques are used for facial detection.</a:t>
            </a:r>
          </a:p>
          <a:p>
            <a:pPr>
              <a:buFont typeface="Wingdings" pitchFamily="2" charset="2"/>
              <a:buChar char="§"/>
            </a:pPr>
            <a:r>
              <a:rPr lang="en-US" sz="1600" dirty="0"/>
              <a:t> The process includes face detection, alignment, feature extraction, and classification.</a:t>
            </a:r>
          </a:p>
          <a:p>
            <a:pPr>
              <a:buFont typeface="Wingdings" pitchFamily="2" charset="2"/>
              <a:buChar char="§"/>
            </a:pPr>
            <a:r>
              <a:rPr lang="en-US" sz="1600" dirty="0"/>
              <a:t> Facial detection has a wide range of applications in various fields including security, entertainment, healthcare, and marketing.</a:t>
            </a:r>
          </a:p>
          <a:p>
            <a:pPr>
              <a:buFont typeface="Wingdings" pitchFamily="2" charset="2"/>
              <a:buChar char="§"/>
            </a:pPr>
            <a:r>
              <a:rPr lang="en-US" sz="1600" dirty="0"/>
              <a:t> Deep learning techniques such as convolutional neural networks have enabled the development of more accurate and robust systems for facial detection.</a:t>
            </a:r>
          </a:p>
          <a:p>
            <a:pPr>
              <a:buFont typeface="Wingdings" pitchFamily="2" charset="2"/>
              <a:buChar char="§"/>
            </a:pPr>
            <a:r>
              <a:rPr lang="en-US" sz="1600" dirty="0"/>
              <a:t> Facial detection is a rapidly growing field with significant potential for future applications.</a:t>
            </a:r>
          </a:p>
          <a:p>
            <a:pPr>
              <a:buClr>
                <a:srgbClr val="60A4AD"/>
              </a:buClr>
            </a:pPr>
            <a:endParaRPr lang="en-IN" sz="1600" dirty="0">
              <a:solidFill>
                <a:schemeClr val="tx1"/>
              </a:solidFill>
            </a:endParaRPr>
          </a:p>
        </p:txBody>
      </p:sp>
    </p:spTree>
    <p:extLst>
      <p:ext uri="{BB962C8B-B14F-4D97-AF65-F5344CB8AC3E}">
        <p14:creationId xmlns:p14="http://schemas.microsoft.com/office/powerpoint/2010/main" val="2334411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89663-73C7-B16D-8A2C-35E9BD92BE78}"/>
              </a:ext>
            </a:extLst>
          </p:cNvPr>
          <p:cNvSpPr>
            <a:spLocks noGrp="1"/>
          </p:cNvSpPr>
          <p:nvPr>
            <p:ph type="title"/>
          </p:nvPr>
        </p:nvSpPr>
        <p:spPr>
          <a:xfrm>
            <a:off x="4833176" y="353482"/>
            <a:ext cx="6562726" cy="1658198"/>
          </a:xfrm>
        </p:spPr>
        <p:txBody>
          <a:bodyPr>
            <a:normAutofit/>
          </a:bodyPr>
          <a:lstStyle/>
          <a:p>
            <a:r>
              <a:rPr lang="en-US" b="1" dirty="0">
                <a:solidFill>
                  <a:srgbClr val="5A5075"/>
                </a:solidFill>
              </a:rPr>
              <a:t>PROBLEM STATEMENT</a:t>
            </a:r>
            <a:endParaRPr lang="en-IN" b="1" dirty="0">
              <a:solidFill>
                <a:srgbClr val="5A5075"/>
              </a:solidFill>
            </a:endParaRPr>
          </a:p>
        </p:txBody>
      </p:sp>
      <p:pic>
        <p:nvPicPr>
          <p:cNvPr id="2052" name="Picture 4" descr="Can facial recognition tech boost Asia's biometric acceptance?">
            <a:extLst>
              <a:ext uri="{FF2B5EF4-FFF2-40B4-BE49-F238E27FC236}">
                <a16:creationId xmlns:a16="http://schemas.microsoft.com/office/drawing/2014/main" id="{CC56CDA7-6E7A-EBAC-2973-BB1B728FBA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140" r="32744"/>
          <a:stretch/>
        </p:blipFill>
        <p:spPr bwMode="auto">
          <a:xfrm>
            <a:off x="20" y="-6418"/>
            <a:ext cx="4077443" cy="686441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50E3F89-81CC-B7BE-1393-6BEA401F324C}"/>
              </a:ext>
            </a:extLst>
          </p:cNvPr>
          <p:cNvSpPr>
            <a:spLocks noGrp="1"/>
          </p:cNvSpPr>
          <p:nvPr>
            <p:ph idx="1"/>
          </p:nvPr>
        </p:nvSpPr>
        <p:spPr>
          <a:xfrm>
            <a:off x="4702556" y="2011680"/>
            <a:ext cx="7129225" cy="4624647"/>
          </a:xfrm>
        </p:spPr>
        <p:txBody>
          <a:bodyPr>
            <a:normAutofit/>
          </a:bodyPr>
          <a:lstStyle/>
          <a:p>
            <a:pPr>
              <a:buFont typeface="Wingdings" pitchFamily="2" charset="2"/>
              <a:buChar char="§"/>
            </a:pPr>
            <a:r>
              <a:rPr lang="en-US" sz="1600" dirty="0"/>
              <a:t> Traditional attendance tracking systems using biometric sensors have limitations including hygiene concerns, high costs, and slow processing times.</a:t>
            </a:r>
          </a:p>
          <a:p>
            <a:pPr>
              <a:buFont typeface="Wingdings" pitchFamily="2" charset="2"/>
              <a:buChar char="§"/>
            </a:pPr>
            <a:r>
              <a:rPr lang="en-US" sz="1600" dirty="0"/>
              <a:t> Facial detection has the potential to provide a more convenient, hygienic, and cost-effective solution for attendance tracking.</a:t>
            </a:r>
          </a:p>
          <a:p>
            <a:pPr>
              <a:buFont typeface="Wingdings" pitchFamily="2" charset="2"/>
              <a:buChar char="§"/>
            </a:pPr>
            <a:r>
              <a:rPr lang="en-US" sz="1600" dirty="0"/>
              <a:t> Facial detection is particularly relevant in the era of remote work and online learning.</a:t>
            </a:r>
          </a:p>
          <a:p>
            <a:pPr>
              <a:buFont typeface="Wingdings" pitchFamily="2" charset="2"/>
              <a:buChar char="§"/>
            </a:pPr>
            <a:r>
              <a:rPr lang="en-US" sz="1600" dirty="0"/>
              <a:t> Implementing facial detection for attendance tracking requires addressing challenges including accurate and efficient face detection and recognition algorithms, privacy concerns, and system security and reliability.</a:t>
            </a:r>
          </a:p>
          <a:p>
            <a:pPr>
              <a:buFont typeface="Wingdings" pitchFamily="2" charset="2"/>
              <a:buChar char="§"/>
            </a:pPr>
            <a:r>
              <a:rPr lang="en-US" sz="1600" dirty="0"/>
              <a:t> This project aims to develop a facial detection system for attendance tracking in employee and student settings that can provide a cost-effective and convenient solution while addressing privacy and security concerns.</a:t>
            </a:r>
          </a:p>
        </p:txBody>
      </p:sp>
    </p:spTree>
    <p:extLst>
      <p:ext uri="{BB962C8B-B14F-4D97-AF65-F5344CB8AC3E}">
        <p14:creationId xmlns:p14="http://schemas.microsoft.com/office/powerpoint/2010/main" val="1093705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02D91-D62D-52F5-179F-89552BBCD70A}"/>
              </a:ext>
            </a:extLst>
          </p:cNvPr>
          <p:cNvSpPr>
            <a:spLocks noGrp="1"/>
          </p:cNvSpPr>
          <p:nvPr>
            <p:ph type="title"/>
          </p:nvPr>
        </p:nvSpPr>
        <p:spPr>
          <a:xfrm>
            <a:off x="4683125" y="499533"/>
            <a:ext cx="6562726" cy="1658198"/>
          </a:xfrm>
        </p:spPr>
        <p:txBody>
          <a:bodyPr>
            <a:normAutofit/>
          </a:bodyPr>
          <a:lstStyle/>
          <a:p>
            <a:r>
              <a:rPr lang="en-US" b="1" dirty="0">
                <a:solidFill>
                  <a:srgbClr val="3E4A54"/>
                </a:solidFill>
              </a:rPr>
              <a:t>DATASET OVERVIEW</a:t>
            </a:r>
            <a:endParaRPr lang="en-IN" b="1" dirty="0">
              <a:solidFill>
                <a:srgbClr val="3E4A54"/>
              </a:solidFill>
            </a:endParaRPr>
          </a:p>
        </p:txBody>
      </p:sp>
      <p:pic>
        <p:nvPicPr>
          <p:cNvPr id="3074" name="Picture 2" descr="Facial Recognition: When Convenience and Privacy Collide | 2019-07-19 |  Security Magazine">
            <a:extLst>
              <a:ext uri="{FF2B5EF4-FFF2-40B4-BE49-F238E27FC236}">
                <a16:creationId xmlns:a16="http://schemas.microsoft.com/office/drawing/2014/main" id="{7B74457D-907E-1CC8-45D1-103B42536B4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326" r="30321" b="-2"/>
          <a:stretch/>
        </p:blipFill>
        <p:spPr bwMode="auto">
          <a:xfrm>
            <a:off x="697844" y="640831"/>
            <a:ext cx="3310759" cy="557370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DCBAAF7-2C93-68A8-E335-23F00F3AD380}"/>
              </a:ext>
            </a:extLst>
          </p:cNvPr>
          <p:cNvSpPr>
            <a:spLocks noGrp="1"/>
          </p:cNvSpPr>
          <p:nvPr>
            <p:ph idx="1"/>
          </p:nvPr>
        </p:nvSpPr>
        <p:spPr>
          <a:xfrm>
            <a:off x="4702557" y="2011680"/>
            <a:ext cx="6428994" cy="3766185"/>
          </a:xfrm>
        </p:spPr>
        <p:txBody>
          <a:bodyPr>
            <a:normAutofit/>
          </a:bodyPr>
          <a:lstStyle/>
          <a:p>
            <a:pPr>
              <a:buFont typeface="Wingdings" pitchFamily="2" charset="2"/>
              <a:buChar char="§"/>
            </a:pPr>
            <a:r>
              <a:rPr lang="en-US" sz="1600" dirty="0"/>
              <a:t>The team has facial images of each team member in '.</a:t>
            </a:r>
            <a:r>
              <a:rPr lang="en-US" sz="1600" dirty="0" err="1"/>
              <a:t>png</a:t>
            </a:r>
            <a:r>
              <a:rPr lang="en-US" sz="1600" dirty="0"/>
              <a:t>' format.</a:t>
            </a:r>
          </a:p>
          <a:p>
            <a:pPr>
              <a:buFont typeface="Wingdings" pitchFamily="2" charset="2"/>
              <a:buChar char="§"/>
            </a:pPr>
            <a:r>
              <a:rPr lang="en-US" sz="1600" dirty="0"/>
              <a:t>These images are used to train and classify faces using a model that can handle both '.jpg' and '.</a:t>
            </a:r>
            <a:r>
              <a:rPr lang="en-US" sz="1600" dirty="0" err="1"/>
              <a:t>png</a:t>
            </a:r>
            <a:r>
              <a:rPr lang="en-US" sz="1600" dirty="0"/>
              <a:t>' formats.</a:t>
            </a:r>
          </a:p>
          <a:p>
            <a:pPr>
              <a:buFont typeface="Wingdings" pitchFamily="2" charset="2"/>
              <a:buChar char="§"/>
            </a:pPr>
            <a:r>
              <a:rPr lang="en-US" sz="1600" dirty="0"/>
              <a:t>The team also has a pre-trained Haar cascade classifier file in '.xml' format.</a:t>
            </a:r>
          </a:p>
          <a:p>
            <a:pPr>
              <a:buFont typeface="Wingdings" pitchFamily="2" charset="2"/>
              <a:buChar char="§"/>
            </a:pPr>
            <a:r>
              <a:rPr lang="en-US" sz="1600" dirty="0"/>
              <a:t>The classifier file is used to detect objects in images or videos.</a:t>
            </a:r>
          </a:p>
          <a:p>
            <a:pPr>
              <a:buFont typeface="Wingdings" pitchFamily="2" charset="2"/>
              <a:buChar char="§"/>
            </a:pPr>
            <a:r>
              <a:rPr lang="en-US" sz="1600" dirty="0"/>
              <a:t>Training the classifiers can be challenging, and the algorithm's accuracy depends on the quality of the training data.</a:t>
            </a:r>
          </a:p>
          <a:p>
            <a:endParaRPr lang="en-IN" sz="1900" dirty="0">
              <a:solidFill>
                <a:schemeClr val="tx1"/>
              </a:solidFill>
            </a:endParaRPr>
          </a:p>
        </p:txBody>
      </p:sp>
    </p:spTree>
    <p:extLst>
      <p:ext uri="{BB962C8B-B14F-4D97-AF65-F5344CB8AC3E}">
        <p14:creationId xmlns:p14="http://schemas.microsoft.com/office/powerpoint/2010/main" val="1839510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CDE9C-F635-4FDC-92BC-9971D160EB34}"/>
              </a:ext>
            </a:extLst>
          </p:cNvPr>
          <p:cNvSpPr>
            <a:spLocks noGrp="1"/>
          </p:cNvSpPr>
          <p:nvPr>
            <p:ph type="title"/>
          </p:nvPr>
        </p:nvSpPr>
        <p:spPr>
          <a:xfrm>
            <a:off x="4683125" y="499533"/>
            <a:ext cx="6562726" cy="1658198"/>
          </a:xfrm>
        </p:spPr>
        <p:txBody>
          <a:bodyPr vert="horz" lIns="91440" tIns="45720" rIns="91440" bIns="45720" rtlCol="0" anchor="ctr">
            <a:normAutofit/>
          </a:bodyPr>
          <a:lstStyle/>
          <a:p>
            <a:r>
              <a:rPr lang="en-US" b="1" dirty="0">
                <a:solidFill>
                  <a:srgbClr val="21405C"/>
                </a:solidFill>
              </a:rPr>
              <a:t>METHODLOGY</a:t>
            </a:r>
          </a:p>
        </p:txBody>
      </p:sp>
      <p:pic>
        <p:nvPicPr>
          <p:cNvPr id="4100" name="Picture 4" descr="Facial Recognition &amp; Loyalty Programs: The Next Step in Customer Engagement  | Brierley">
            <a:extLst>
              <a:ext uri="{FF2B5EF4-FFF2-40B4-BE49-F238E27FC236}">
                <a16:creationId xmlns:a16="http://schemas.microsoft.com/office/drawing/2014/main" id="{62E196B7-AAAE-F214-92A5-5D6643468E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482" r="41482"/>
          <a:stretch/>
        </p:blipFill>
        <p:spPr bwMode="auto">
          <a:xfrm>
            <a:off x="20" y="-6418"/>
            <a:ext cx="4077443" cy="6864418"/>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11">
            <a:extLst>
              <a:ext uri="{FF2B5EF4-FFF2-40B4-BE49-F238E27FC236}">
                <a16:creationId xmlns:a16="http://schemas.microsoft.com/office/drawing/2014/main" id="{ED9CA194-A244-5C50-B814-BB080A04EA7D}"/>
              </a:ext>
            </a:extLst>
          </p:cNvPr>
          <p:cNvSpPr>
            <a:spLocks noGrp="1"/>
          </p:cNvSpPr>
          <p:nvPr>
            <p:ph idx="1"/>
          </p:nvPr>
        </p:nvSpPr>
        <p:spPr>
          <a:xfrm>
            <a:off x="4702557" y="2011680"/>
            <a:ext cx="6428994" cy="4609457"/>
          </a:xfrm>
        </p:spPr>
        <p:txBody>
          <a:bodyPr vert="horz" lIns="91440" tIns="45720" rIns="91440" bIns="45720" rtlCol="0">
            <a:normAutofit/>
          </a:bodyPr>
          <a:lstStyle/>
          <a:p>
            <a:endParaRPr lang="en-US" sz="1400" i="0" dirty="0">
              <a:effectLst/>
            </a:endParaRPr>
          </a:p>
          <a:p>
            <a:endParaRPr lang="en-US" sz="1400" dirty="0"/>
          </a:p>
          <a:p>
            <a:endParaRPr lang="en-US" sz="1400" i="0" dirty="0">
              <a:effectLst/>
            </a:endParaRPr>
          </a:p>
          <a:p>
            <a:endParaRPr lang="en-US" sz="1400" dirty="0"/>
          </a:p>
          <a:p>
            <a:endParaRPr lang="en-US" sz="1400" i="0" dirty="0">
              <a:effectLst/>
            </a:endParaRPr>
          </a:p>
          <a:p>
            <a:endParaRPr lang="en-US" sz="1400" dirty="0"/>
          </a:p>
          <a:p>
            <a:endParaRPr lang="en-US" sz="1400" i="0" dirty="0">
              <a:effectLst/>
            </a:endParaRPr>
          </a:p>
          <a:p>
            <a:endParaRPr lang="en-US" sz="1400" dirty="0"/>
          </a:p>
          <a:p>
            <a:pPr marL="0" indent="0" algn="just">
              <a:buNone/>
            </a:pPr>
            <a:endParaRPr lang="en-US" sz="1400" i="0" dirty="0">
              <a:solidFill>
                <a:schemeClr val="tx1"/>
              </a:solidFill>
              <a:effectLst/>
              <a:latin typeface="Söhne"/>
            </a:endParaRPr>
          </a:p>
          <a:p>
            <a:pPr algn="just"/>
            <a:r>
              <a:rPr lang="en-US" sz="1400" i="0" dirty="0">
                <a:solidFill>
                  <a:schemeClr val="tx1"/>
                </a:solidFill>
                <a:effectLst/>
                <a:latin typeface="Söhne"/>
              </a:rPr>
              <a:t>Our experiment focuses on using facial recognition to authenticate users and track their attendance through detecting their faces. To achieve this, we focused on two crucial aspects: identifying the Object Localization and Object Classification. We created separate programs for each of these areas and ensured we had a comprehensive understanding of how they worked</a:t>
            </a:r>
            <a:r>
              <a:rPr lang="en-US" sz="1400" i="0" dirty="0">
                <a:effectLst/>
              </a:rPr>
              <a:t>.</a:t>
            </a:r>
            <a:endParaRPr lang="en-US" sz="1400" dirty="0">
              <a:effectLst/>
            </a:endParaRPr>
          </a:p>
        </p:txBody>
      </p:sp>
      <p:pic>
        <p:nvPicPr>
          <p:cNvPr id="13" name="Content Placeholder 7">
            <a:extLst>
              <a:ext uri="{FF2B5EF4-FFF2-40B4-BE49-F238E27FC236}">
                <a16:creationId xmlns:a16="http://schemas.microsoft.com/office/drawing/2014/main" id="{8D9910C3-68FB-F7F6-D4A3-27E05FBD95B6}"/>
              </a:ext>
            </a:extLst>
          </p:cNvPr>
          <p:cNvPicPr>
            <a:picLocks noChangeAspect="1"/>
          </p:cNvPicPr>
          <p:nvPr/>
        </p:nvPicPr>
        <p:blipFill>
          <a:blip r:embed="rId3"/>
          <a:stretch>
            <a:fillRect/>
          </a:stretch>
        </p:blipFill>
        <p:spPr>
          <a:xfrm>
            <a:off x="4856794" y="1812379"/>
            <a:ext cx="5841100" cy="2887891"/>
          </a:xfrm>
          <a:prstGeom prst="rect">
            <a:avLst/>
          </a:prstGeom>
        </p:spPr>
      </p:pic>
    </p:spTree>
    <p:extLst>
      <p:ext uri="{BB962C8B-B14F-4D97-AF65-F5344CB8AC3E}">
        <p14:creationId xmlns:p14="http://schemas.microsoft.com/office/powerpoint/2010/main" val="1661176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E04C2-13B0-C776-EAFA-52F969836E2E}"/>
              </a:ext>
            </a:extLst>
          </p:cNvPr>
          <p:cNvSpPr>
            <a:spLocks noGrp="1"/>
          </p:cNvSpPr>
          <p:nvPr>
            <p:ph type="title"/>
          </p:nvPr>
        </p:nvSpPr>
        <p:spPr>
          <a:xfrm>
            <a:off x="657224" y="499533"/>
            <a:ext cx="10772775" cy="1658198"/>
          </a:xfrm>
        </p:spPr>
        <p:txBody>
          <a:bodyPr>
            <a:normAutofit/>
          </a:bodyPr>
          <a:lstStyle/>
          <a:p>
            <a:r>
              <a:rPr lang="en-IN" dirty="0"/>
              <a:t>Haar-cascade </a:t>
            </a:r>
          </a:p>
        </p:txBody>
      </p:sp>
      <p:pic>
        <p:nvPicPr>
          <p:cNvPr id="1026" name="Picture 2" descr="OpenCV: Cascade Classifier">
            <a:extLst>
              <a:ext uri="{FF2B5EF4-FFF2-40B4-BE49-F238E27FC236}">
                <a16:creationId xmlns:a16="http://schemas.microsoft.com/office/drawing/2014/main" id="{D2CDD5E9-AAED-2843-D640-E2737F67220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9051" y="2363299"/>
            <a:ext cx="3383936" cy="2865770"/>
          </a:xfrm>
          <a:prstGeom prst="rect">
            <a:avLst/>
          </a:prstGeom>
          <a:noFill/>
          <a:extLst>
            <a:ext uri="{909E8E84-426E-40DD-AFC4-6F175D3DCCD1}">
              <a14:hiddenFill xmlns:a14="http://schemas.microsoft.com/office/drawing/2010/main">
                <a:solidFill>
                  <a:srgbClr val="FFFFFF"/>
                </a:solidFill>
              </a14:hiddenFill>
            </a:ext>
          </a:extLst>
        </p:spPr>
      </p:pic>
      <p:sp>
        <p:nvSpPr>
          <p:cNvPr id="1030" name="Content Placeholder 1029">
            <a:extLst>
              <a:ext uri="{FF2B5EF4-FFF2-40B4-BE49-F238E27FC236}">
                <a16:creationId xmlns:a16="http://schemas.microsoft.com/office/drawing/2014/main" id="{04C41CE2-4557-EB99-D831-FEC0254FC5F4}"/>
              </a:ext>
            </a:extLst>
          </p:cNvPr>
          <p:cNvSpPr>
            <a:spLocks noGrp="1"/>
          </p:cNvSpPr>
          <p:nvPr>
            <p:ph idx="1"/>
          </p:nvPr>
        </p:nvSpPr>
        <p:spPr>
          <a:xfrm>
            <a:off x="4641336" y="2011680"/>
            <a:ext cx="6789044" cy="3766185"/>
          </a:xfrm>
        </p:spPr>
        <p:txBody>
          <a:bodyPr>
            <a:normAutofit fontScale="92500" lnSpcReduction="20000"/>
          </a:bodyPr>
          <a:lstStyle/>
          <a:p>
            <a:pPr marL="0" indent="0">
              <a:buNone/>
            </a:pPr>
            <a:r>
              <a:rPr lang="en-US" dirty="0"/>
              <a:t>Training – Using gradient images divide sed to train a classifier using the Haar feature-based cascade classifier algorithm</a:t>
            </a:r>
          </a:p>
          <a:p>
            <a:pPr marL="0" indent="0">
              <a:buNone/>
            </a:pPr>
            <a:r>
              <a:rPr lang="en-US" dirty="0"/>
              <a:t>Classification – </a:t>
            </a:r>
          </a:p>
          <a:p>
            <a:pPr lvl="1">
              <a:buFont typeface="+mj-lt"/>
              <a:buAutoNum type="arabicPeriod"/>
            </a:pPr>
            <a:r>
              <a:rPr lang="en-US" dirty="0"/>
              <a:t>Edge features: A pair of adjacent rectangles with opposite intensities used to detect edges and one-dimensional features in the image.</a:t>
            </a:r>
          </a:p>
          <a:p>
            <a:pPr lvl="1">
              <a:buFont typeface="+mj-lt"/>
              <a:buAutoNum type="arabicPeriod"/>
            </a:pPr>
            <a:r>
              <a:rPr lang="en-US" dirty="0"/>
              <a:t>Line features: A set of three adjacent rectangles arranged in a line, used to detect linear features such as edges and lines.</a:t>
            </a:r>
          </a:p>
          <a:p>
            <a:pPr lvl="1">
              <a:buFont typeface="+mj-lt"/>
              <a:buAutoNum type="arabicPeriod"/>
            </a:pPr>
            <a:r>
              <a:rPr lang="en-US" dirty="0"/>
              <a:t>Four-rectangular features: Four adjacent rectangles arranged in a square or rectangle, used to detect rectangular patterns such as the corners or edges of objects.</a:t>
            </a:r>
          </a:p>
          <a:p>
            <a:pPr marL="0" indent="0">
              <a:buNone/>
            </a:pPr>
            <a:endParaRPr lang="en-US" dirty="0"/>
          </a:p>
        </p:txBody>
      </p:sp>
    </p:spTree>
    <p:extLst>
      <p:ext uri="{BB962C8B-B14F-4D97-AF65-F5344CB8AC3E}">
        <p14:creationId xmlns:p14="http://schemas.microsoft.com/office/powerpoint/2010/main" val="2908758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8942A-37EB-BB50-D5D8-95FA6DE9A151}"/>
              </a:ext>
            </a:extLst>
          </p:cNvPr>
          <p:cNvSpPr>
            <a:spLocks noGrp="1"/>
          </p:cNvSpPr>
          <p:nvPr>
            <p:ph type="title"/>
          </p:nvPr>
        </p:nvSpPr>
        <p:spPr/>
        <p:txBody>
          <a:bodyPr/>
          <a:lstStyle/>
          <a:p>
            <a:r>
              <a:rPr lang="en-IN" b="1" dirty="0"/>
              <a:t>DATASET CREATION</a:t>
            </a:r>
          </a:p>
        </p:txBody>
      </p:sp>
      <p:sp>
        <p:nvSpPr>
          <p:cNvPr id="6" name="Content Placeholder 5">
            <a:extLst>
              <a:ext uri="{FF2B5EF4-FFF2-40B4-BE49-F238E27FC236}">
                <a16:creationId xmlns:a16="http://schemas.microsoft.com/office/drawing/2014/main" id="{84117670-363A-80A6-85AC-AB125D1866EC}"/>
              </a:ext>
            </a:extLst>
          </p:cNvPr>
          <p:cNvSpPr>
            <a:spLocks noGrp="1"/>
          </p:cNvSpPr>
          <p:nvPr>
            <p:ph idx="1"/>
          </p:nvPr>
        </p:nvSpPr>
        <p:spPr>
          <a:xfrm>
            <a:off x="657224" y="2157731"/>
            <a:ext cx="10753725" cy="3766185"/>
          </a:xfrm>
        </p:spPr>
        <p:txBody>
          <a:bodyPr>
            <a:normAutofit/>
          </a:bodyPr>
          <a:lstStyle/>
          <a:p>
            <a:r>
              <a:rPr lang="en-US" sz="2000" b="0" i="0" dirty="0">
                <a:solidFill>
                  <a:schemeClr val="tx1"/>
                </a:solidFill>
                <a:effectLst/>
                <a:latin typeface="Söhne"/>
              </a:rPr>
              <a:t>We </a:t>
            </a:r>
            <a:r>
              <a:rPr lang="en-US" sz="2000" dirty="0">
                <a:solidFill>
                  <a:schemeClr val="tx1"/>
                </a:solidFill>
                <a:latin typeface="Söhne"/>
              </a:rPr>
              <a:t>created </a:t>
            </a:r>
            <a:r>
              <a:rPr lang="en-US" sz="2000" b="0" i="0" dirty="0">
                <a:solidFill>
                  <a:schemeClr val="tx1"/>
                </a:solidFill>
                <a:effectLst/>
                <a:latin typeface="Söhne"/>
              </a:rPr>
              <a:t>a custom dataset that included facial images of all team members. This dataset was used to train our facial recognition model.</a:t>
            </a:r>
          </a:p>
          <a:p>
            <a:endParaRPr lang="en-IN" sz="2000" dirty="0">
              <a:solidFill>
                <a:schemeClr val="tx1"/>
              </a:solidFill>
            </a:endParaRPr>
          </a:p>
        </p:txBody>
      </p:sp>
      <p:pic>
        <p:nvPicPr>
          <p:cNvPr id="3" name="Picture 2">
            <a:extLst>
              <a:ext uri="{FF2B5EF4-FFF2-40B4-BE49-F238E27FC236}">
                <a16:creationId xmlns:a16="http://schemas.microsoft.com/office/drawing/2014/main" id="{788987D4-A530-5DC5-B740-6FABFD1D3CC2}"/>
              </a:ext>
            </a:extLst>
          </p:cNvPr>
          <p:cNvPicPr>
            <a:picLocks noChangeAspect="1"/>
          </p:cNvPicPr>
          <p:nvPr/>
        </p:nvPicPr>
        <p:blipFill>
          <a:blip r:embed="rId2"/>
          <a:stretch>
            <a:fillRect/>
          </a:stretch>
        </p:blipFill>
        <p:spPr>
          <a:xfrm>
            <a:off x="781051" y="3085522"/>
            <a:ext cx="3240519" cy="2404589"/>
          </a:xfrm>
          <a:prstGeom prst="rect">
            <a:avLst/>
          </a:prstGeom>
        </p:spPr>
      </p:pic>
      <p:pic>
        <p:nvPicPr>
          <p:cNvPr id="4" name="Picture 3">
            <a:extLst>
              <a:ext uri="{FF2B5EF4-FFF2-40B4-BE49-F238E27FC236}">
                <a16:creationId xmlns:a16="http://schemas.microsoft.com/office/drawing/2014/main" id="{A5BCBDF3-5A3A-7BFF-E0F9-95E75C979A14}"/>
              </a:ext>
            </a:extLst>
          </p:cNvPr>
          <p:cNvPicPr>
            <a:picLocks noChangeAspect="1"/>
          </p:cNvPicPr>
          <p:nvPr/>
        </p:nvPicPr>
        <p:blipFill>
          <a:blip r:embed="rId3"/>
          <a:stretch>
            <a:fillRect/>
          </a:stretch>
        </p:blipFill>
        <p:spPr>
          <a:xfrm>
            <a:off x="4950107" y="3085521"/>
            <a:ext cx="2941927" cy="2404589"/>
          </a:xfrm>
          <a:prstGeom prst="rect">
            <a:avLst/>
          </a:prstGeom>
        </p:spPr>
      </p:pic>
      <p:pic>
        <p:nvPicPr>
          <p:cNvPr id="5" name="Picture 4">
            <a:extLst>
              <a:ext uri="{FF2B5EF4-FFF2-40B4-BE49-F238E27FC236}">
                <a16:creationId xmlns:a16="http://schemas.microsoft.com/office/drawing/2014/main" id="{631DF323-4409-3E1D-839D-24E952CF6F02}"/>
              </a:ext>
            </a:extLst>
          </p:cNvPr>
          <p:cNvPicPr>
            <a:picLocks noChangeAspect="1"/>
          </p:cNvPicPr>
          <p:nvPr/>
        </p:nvPicPr>
        <p:blipFill>
          <a:blip r:embed="rId4"/>
          <a:stretch>
            <a:fillRect/>
          </a:stretch>
        </p:blipFill>
        <p:spPr>
          <a:xfrm>
            <a:off x="9025516" y="3085521"/>
            <a:ext cx="2815500" cy="2404589"/>
          </a:xfrm>
          <a:prstGeom prst="rect">
            <a:avLst/>
          </a:prstGeom>
        </p:spPr>
      </p:pic>
      <p:sp>
        <p:nvSpPr>
          <p:cNvPr id="7" name="TextBox 6">
            <a:extLst>
              <a:ext uri="{FF2B5EF4-FFF2-40B4-BE49-F238E27FC236}">
                <a16:creationId xmlns:a16="http://schemas.microsoft.com/office/drawing/2014/main" id="{3BB949AE-F79C-8F6D-D4CC-85199C4EEB2D}"/>
              </a:ext>
            </a:extLst>
          </p:cNvPr>
          <p:cNvSpPr txBox="1"/>
          <p:nvPr/>
        </p:nvSpPr>
        <p:spPr>
          <a:xfrm>
            <a:off x="1995054" y="5555759"/>
            <a:ext cx="1440873" cy="369332"/>
          </a:xfrm>
          <a:prstGeom prst="rect">
            <a:avLst/>
          </a:prstGeom>
          <a:noFill/>
        </p:spPr>
        <p:txBody>
          <a:bodyPr wrap="square" rtlCol="0">
            <a:spAutoFit/>
          </a:bodyPr>
          <a:lstStyle/>
          <a:p>
            <a:r>
              <a:rPr lang="en-US" dirty="0"/>
              <a:t>Karan</a:t>
            </a:r>
          </a:p>
        </p:txBody>
      </p:sp>
      <p:sp>
        <p:nvSpPr>
          <p:cNvPr id="8" name="TextBox 7">
            <a:extLst>
              <a:ext uri="{FF2B5EF4-FFF2-40B4-BE49-F238E27FC236}">
                <a16:creationId xmlns:a16="http://schemas.microsoft.com/office/drawing/2014/main" id="{976BEFEA-BF64-E424-FD7E-B46B808572B1}"/>
              </a:ext>
            </a:extLst>
          </p:cNvPr>
          <p:cNvSpPr txBox="1"/>
          <p:nvPr/>
        </p:nvSpPr>
        <p:spPr>
          <a:xfrm>
            <a:off x="5885584" y="5593504"/>
            <a:ext cx="1330036" cy="369332"/>
          </a:xfrm>
          <a:prstGeom prst="rect">
            <a:avLst/>
          </a:prstGeom>
          <a:noFill/>
        </p:spPr>
        <p:txBody>
          <a:bodyPr wrap="square" rtlCol="0">
            <a:spAutoFit/>
          </a:bodyPr>
          <a:lstStyle/>
          <a:p>
            <a:r>
              <a:rPr lang="en-US" dirty="0" err="1"/>
              <a:t>Priyanshu</a:t>
            </a:r>
            <a:endParaRPr lang="en-US" dirty="0"/>
          </a:p>
        </p:txBody>
      </p:sp>
      <p:sp>
        <p:nvSpPr>
          <p:cNvPr id="9" name="TextBox 8">
            <a:extLst>
              <a:ext uri="{FF2B5EF4-FFF2-40B4-BE49-F238E27FC236}">
                <a16:creationId xmlns:a16="http://schemas.microsoft.com/office/drawing/2014/main" id="{F076A44F-FEEA-ECDF-91B7-04AE94F8B676}"/>
              </a:ext>
            </a:extLst>
          </p:cNvPr>
          <p:cNvSpPr txBox="1"/>
          <p:nvPr/>
        </p:nvSpPr>
        <p:spPr>
          <a:xfrm>
            <a:off x="10080913" y="5570702"/>
            <a:ext cx="835895" cy="369332"/>
          </a:xfrm>
          <a:prstGeom prst="rect">
            <a:avLst/>
          </a:prstGeom>
          <a:noFill/>
        </p:spPr>
        <p:txBody>
          <a:bodyPr wrap="square" rtlCol="0">
            <a:spAutoFit/>
          </a:bodyPr>
          <a:lstStyle/>
          <a:p>
            <a:r>
              <a:rPr lang="en-US" dirty="0"/>
              <a:t>Raj </a:t>
            </a:r>
          </a:p>
        </p:txBody>
      </p:sp>
    </p:spTree>
    <p:extLst>
      <p:ext uri="{BB962C8B-B14F-4D97-AF65-F5344CB8AC3E}">
        <p14:creationId xmlns:p14="http://schemas.microsoft.com/office/powerpoint/2010/main" val="1152968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BEB18-6447-FD7A-2897-BB17B9269651}"/>
              </a:ext>
            </a:extLst>
          </p:cNvPr>
          <p:cNvSpPr>
            <a:spLocks noGrp="1"/>
          </p:cNvSpPr>
          <p:nvPr>
            <p:ph type="title"/>
          </p:nvPr>
        </p:nvSpPr>
        <p:spPr/>
        <p:txBody>
          <a:bodyPr/>
          <a:lstStyle/>
          <a:p>
            <a:r>
              <a:rPr lang="en-IN" b="1" dirty="0"/>
              <a:t>DATASET TRAINING</a:t>
            </a:r>
          </a:p>
        </p:txBody>
      </p:sp>
      <p:sp>
        <p:nvSpPr>
          <p:cNvPr id="3" name="Content Placeholder 2">
            <a:extLst>
              <a:ext uri="{FF2B5EF4-FFF2-40B4-BE49-F238E27FC236}">
                <a16:creationId xmlns:a16="http://schemas.microsoft.com/office/drawing/2014/main" id="{E23DD262-7BA6-C3B9-7A02-9BE89261D9C4}"/>
              </a:ext>
            </a:extLst>
          </p:cNvPr>
          <p:cNvSpPr>
            <a:spLocks noGrp="1"/>
          </p:cNvSpPr>
          <p:nvPr>
            <p:ph idx="1"/>
          </p:nvPr>
        </p:nvSpPr>
        <p:spPr/>
        <p:txBody>
          <a:bodyPr/>
          <a:lstStyle/>
          <a:p>
            <a:r>
              <a:rPr lang="en-US" b="0" i="0" dirty="0">
                <a:solidFill>
                  <a:schemeClr val="tx1"/>
                </a:solidFill>
                <a:effectLst/>
                <a:latin typeface="Söhne"/>
              </a:rPr>
              <a:t>We created a program that would train the facial recognition model on our custom dataset. The output of this program was an in-depth classification for each team member's face and a .yml file containing all the facial feature extractions of the dataset faces</a:t>
            </a:r>
            <a:r>
              <a:rPr lang="en-US" b="0" i="0" dirty="0">
                <a:solidFill>
                  <a:srgbClr val="D1D5DB"/>
                </a:solidFill>
                <a:effectLst/>
                <a:latin typeface="Söhne"/>
              </a:rPr>
              <a:t>.</a:t>
            </a:r>
            <a:endParaRPr lang="en-IN" dirty="0">
              <a:solidFill>
                <a:schemeClr val="tx1"/>
              </a:solidFill>
            </a:endParaRPr>
          </a:p>
        </p:txBody>
      </p:sp>
      <p:sp>
        <p:nvSpPr>
          <p:cNvPr id="4" name="Rectangle 3">
            <a:extLst>
              <a:ext uri="{FF2B5EF4-FFF2-40B4-BE49-F238E27FC236}">
                <a16:creationId xmlns:a16="http://schemas.microsoft.com/office/drawing/2014/main" id="{DDD0798A-F607-1EC8-A111-DA298DC894EB}"/>
              </a:ext>
            </a:extLst>
          </p:cNvPr>
          <p:cNvSpPr/>
          <p:nvPr/>
        </p:nvSpPr>
        <p:spPr>
          <a:xfrm>
            <a:off x="2236424" y="4186410"/>
            <a:ext cx="1707615" cy="8923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Classification </a:t>
            </a:r>
          </a:p>
        </p:txBody>
      </p:sp>
      <p:sp>
        <p:nvSpPr>
          <p:cNvPr id="6" name="Rectangle 5">
            <a:extLst>
              <a:ext uri="{FF2B5EF4-FFF2-40B4-BE49-F238E27FC236}">
                <a16:creationId xmlns:a16="http://schemas.microsoft.com/office/drawing/2014/main" id="{4BFBAE7F-2B2C-F3B8-4FAB-A6863EE82571}"/>
              </a:ext>
            </a:extLst>
          </p:cNvPr>
          <p:cNvSpPr/>
          <p:nvPr/>
        </p:nvSpPr>
        <p:spPr>
          <a:xfrm>
            <a:off x="7886241" y="4186410"/>
            <a:ext cx="1707615" cy="8923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Detection </a:t>
            </a:r>
          </a:p>
        </p:txBody>
      </p:sp>
      <p:sp>
        <p:nvSpPr>
          <p:cNvPr id="7" name="Rectangle 6">
            <a:extLst>
              <a:ext uri="{FF2B5EF4-FFF2-40B4-BE49-F238E27FC236}">
                <a16:creationId xmlns:a16="http://schemas.microsoft.com/office/drawing/2014/main" id="{ACF46699-201E-B413-B54D-ABDA7799F17F}"/>
              </a:ext>
            </a:extLst>
          </p:cNvPr>
          <p:cNvSpPr/>
          <p:nvPr/>
        </p:nvSpPr>
        <p:spPr>
          <a:xfrm>
            <a:off x="4954799" y="4186410"/>
            <a:ext cx="1707615" cy="8923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Localization </a:t>
            </a:r>
          </a:p>
        </p:txBody>
      </p:sp>
      <p:cxnSp>
        <p:nvCxnSpPr>
          <p:cNvPr id="9" name="Straight Arrow Connector 8">
            <a:extLst>
              <a:ext uri="{FF2B5EF4-FFF2-40B4-BE49-F238E27FC236}">
                <a16:creationId xmlns:a16="http://schemas.microsoft.com/office/drawing/2014/main" id="{2C142186-5EA2-1C64-3F63-2DCE33677A8C}"/>
              </a:ext>
            </a:extLst>
          </p:cNvPr>
          <p:cNvCxnSpPr>
            <a:stCxn id="4" idx="3"/>
            <a:endCxn id="7" idx="1"/>
          </p:cNvCxnSpPr>
          <p:nvPr/>
        </p:nvCxnSpPr>
        <p:spPr>
          <a:xfrm>
            <a:off x="3944039" y="4632593"/>
            <a:ext cx="101076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A6F8F3D2-D764-0DF3-0037-3905477BE297}"/>
              </a:ext>
            </a:extLst>
          </p:cNvPr>
          <p:cNvCxnSpPr>
            <a:stCxn id="7" idx="3"/>
            <a:endCxn id="6" idx="1"/>
          </p:cNvCxnSpPr>
          <p:nvPr/>
        </p:nvCxnSpPr>
        <p:spPr>
          <a:xfrm>
            <a:off x="6662414" y="4632593"/>
            <a:ext cx="122382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02FA240E-82C6-3724-1160-776623F176D9}"/>
              </a:ext>
            </a:extLst>
          </p:cNvPr>
          <p:cNvCxnSpPr>
            <a:cxnSpLocks/>
            <a:endCxn id="4" idx="1"/>
          </p:cNvCxnSpPr>
          <p:nvPr/>
        </p:nvCxnSpPr>
        <p:spPr>
          <a:xfrm>
            <a:off x="1443210" y="4032173"/>
            <a:ext cx="793214" cy="6004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C5F4DEA7-2FE9-56A1-F4C1-CB1AD495010C}"/>
              </a:ext>
            </a:extLst>
          </p:cNvPr>
          <p:cNvCxnSpPr>
            <a:cxnSpLocks/>
            <a:endCxn id="4" idx="1"/>
          </p:cNvCxnSpPr>
          <p:nvPr/>
        </p:nvCxnSpPr>
        <p:spPr>
          <a:xfrm>
            <a:off x="1255923" y="4632593"/>
            <a:ext cx="98050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0D52EFC-B2E6-7BD1-744A-23DD07B24ECB}"/>
              </a:ext>
            </a:extLst>
          </p:cNvPr>
          <p:cNvCxnSpPr>
            <a:cxnSpLocks/>
            <a:endCxn id="4" idx="1"/>
          </p:cNvCxnSpPr>
          <p:nvPr/>
        </p:nvCxnSpPr>
        <p:spPr>
          <a:xfrm flipV="1">
            <a:off x="1344058" y="4632593"/>
            <a:ext cx="892366" cy="6995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F2113E73-35DE-ACB6-11CC-C1E645F56B73}"/>
              </a:ext>
            </a:extLst>
          </p:cNvPr>
          <p:cNvSpPr txBox="1"/>
          <p:nvPr/>
        </p:nvSpPr>
        <p:spPr>
          <a:xfrm>
            <a:off x="495759" y="3690651"/>
            <a:ext cx="1344058" cy="369332"/>
          </a:xfrm>
          <a:prstGeom prst="rect">
            <a:avLst/>
          </a:prstGeom>
          <a:noFill/>
        </p:spPr>
        <p:txBody>
          <a:bodyPr wrap="square" rtlCol="0">
            <a:spAutoFit/>
          </a:bodyPr>
          <a:lstStyle/>
          <a:p>
            <a:r>
              <a:rPr lang="en-US" dirty="0"/>
              <a:t>Dataset</a:t>
            </a:r>
          </a:p>
        </p:txBody>
      </p:sp>
      <p:sp>
        <p:nvSpPr>
          <p:cNvPr id="28" name="TextBox 27">
            <a:extLst>
              <a:ext uri="{FF2B5EF4-FFF2-40B4-BE49-F238E27FC236}">
                <a16:creationId xmlns:a16="http://schemas.microsoft.com/office/drawing/2014/main" id="{2478F0D3-3580-A0A9-E62A-AD6621F9AA0A}"/>
              </a:ext>
            </a:extLst>
          </p:cNvPr>
          <p:cNvSpPr txBox="1"/>
          <p:nvPr/>
        </p:nvSpPr>
        <p:spPr>
          <a:xfrm>
            <a:off x="294261" y="5235635"/>
            <a:ext cx="1344058" cy="369332"/>
          </a:xfrm>
          <a:prstGeom prst="rect">
            <a:avLst/>
          </a:prstGeom>
          <a:noFill/>
        </p:spPr>
        <p:txBody>
          <a:bodyPr wrap="square" rtlCol="0">
            <a:spAutoFit/>
          </a:bodyPr>
          <a:lstStyle/>
          <a:p>
            <a:r>
              <a:rPr lang="en-US" dirty="0" err="1"/>
              <a:t>Trainer.yml</a:t>
            </a:r>
            <a:endParaRPr lang="en-US" dirty="0"/>
          </a:p>
        </p:txBody>
      </p:sp>
      <p:sp>
        <p:nvSpPr>
          <p:cNvPr id="29" name="TextBox 28">
            <a:extLst>
              <a:ext uri="{FF2B5EF4-FFF2-40B4-BE49-F238E27FC236}">
                <a16:creationId xmlns:a16="http://schemas.microsoft.com/office/drawing/2014/main" id="{D09DFE33-C0DD-0B6F-64C7-0C1CF8199BA4}"/>
              </a:ext>
            </a:extLst>
          </p:cNvPr>
          <p:cNvSpPr txBox="1"/>
          <p:nvPr/>
        </p:nvSpPr>
        <p:spPr>
          <a:xfrm>
            <a:off x="364475" y="4401505"/>
            <a:ext cx="1344058" cy="369332"/>
          </a:xfrm>
          <a:prstGeom prst="rect">
            <a:avLst/>
          </a:prstGeom>
          <a:noFill/>
        </p:spPr>
        <p:txBody>
          <a:bodyPr wrap="square" rtlCol="0">
            <a:spAutoFit/>
          </a:bodyPr>
          <a:lstStyle/>
          <a:p>
            <a:r>
              <a:rPr lang="en-US" dirty="0" err="1"/>
              <a:t>Haar.xml</a:t>
            </a:r>
            <a:endParaRPr lang="en-US" dirty="0"/>
          </a:p>
        </p:txBody>
      </p:sp>
      <p:sp>
        <p:nvSpPr>
          <p:cNvPr id="32" name="TextBox 31">
            <a:extLst>
              <a:ext uri="{FF2B5EF4-FFF2-40B4-BE49-F238E27FC236}">
                <a16:creationId xmlns:a16="http://schemas.microsoft.com/office/drawing/2014/main" id="{AC9C9FD0-F0F4-1050-9C3A-94DD3A0DC6AD}"/>
              </a:ext>
            </a:extLst>
          </p:cNvPr>
          <p:cNvSpPr txBox="1"/>
          <p:nvPr/>
        </p:nvSpPr>
        <p:spPr>
          <a:xfrm>
            <a:off x="10366872" y="4186410"/>
            <a:ext cx="1707615" cy="646331"/>
          </a:xfrm>
          <a:prstGeom prst="rect">
            <a:avLst/>
          </a:prstGeom>
          <a:noFill/>
        </p:spPr>
        <p:txBody>
          <a:bodyPr wrap="square" rtlCol="0">
            <a:spAutoFit/>
          </a:bodyPr>
          <a:lstStyle/>
          <a:p>
            <a:pPr algn="ctr"/>
            <a:r>
              <a:rPr lang="en-US" dirty="0"/>
              <a:t>Facial Recognition</a:t>
            </a:r>
          </a:p>
        </p:txBody>
      </p:sp>
      <p:cxnSp>
        <p:nvCxnSpPr>
          <p:cNvPr id="33" name="Straight Arrow Connector 32">
            <a:extLst>
              <a:ext uri="{FF2B5EF4-FFF2-40B4-BE49-F238E27FC236}">
                <a16:creationId xmlns:a16="http://schemas.microsoft.com/office/drawing/2014/main" id="{6DBE47ED-54D4-A41A-2682-A8ED850D8225}"/>
              </a:ext>
            </a:extLst>
          </p:cNvPr>
          <p:cNvCxnSpPr>
            <a:cxnSpLocks/>
          </p:cNvCxnSpPr>
          <p:nvPr/>
        </p:nvCxnSpPr>
        <p:spPr>
          <a:xfrm>
            <a:off x="9593856" y="4632593"/>
            <a:ext cx="104643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37029567"/>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docProps/app.xml><?xml version="1.0" encoding="utf-8"?>
<Properties xmlns="http://schemas.openxmlformats.org/officeDocument/2006/extended-properties" xmlns:vt="http://schemas.openxmlformats.org/officeDocument/2006/docPropsVTypes">
  <Template>TM03457491[[fn=Metropolitan]]</Template>
  <TotalTime>187</TotalTime>
  <Words>978</Words>
  <Application>Microsoft Macintosh PowerPoint</Application>
  <PresentationFormat>Widescreen</PresentationFormat>
  <Paragraphs>72</Paragraphs>
  <Slides>13</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 Light</vt:lpstr>
      <vt:lpstr>Söhne</vt:lpstr>
      <vt:lpstr>Wingdings</vt:lpstr>
      <vt:lpstr>Metropolitan</vt:lpstr>
      <vt:lpstr>AUTHENTICATION USING FACIAL RECOGNITION</vt:lpstr>
      <vt:lpstr>ABSTRACT</vt:lpstr>
      <vt:lpstr>INTRODUCTION</vt:lpstr>
      <vt:lpstr>PROBLEM STATEMENT</vt:lpstr>
      <vt:lpstr>DATASET OVERVIEW</vt:lpstr>
      <vt:lpstr>METHODLOGY</vt:lpstr>
      <vt:lpstr>Haar-cascade </vt:lpstr>
      <vt:lpstr>DATASET CREATION</vt:lpstr>
      <vt:lpstr>DATASET TRAINING</vt:lpstr>
      <vt:lpstr>GRAPHICAL USER INTERFACE(GUI)</vt:lpstr>
      <vt:lpstr>RESULTS</vt:lpstr>
      <vt:lpstr>CONCLUSION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AUTHENTICATION USING FACIAL RECOGNITION</dc:title>
  <dc:creator>Gupta, Priyanshu</dc:creator>
  <cp:lastModifiedBy>Raj Mahadik</cp:lastModifiedBy>
  <cp:revision>2</cp:revision>
  <dcterms:created xsi:type="dcterms:W3CDTF">2023-04-25T23:21:52Z</dcterms:created>
  <dcterms:modified xsi:type="dcterms:W3CDTF">2023-04-26T03:03:24Z</dcterms:modified>
</cp:coreProperties>
</file>